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7102475" cy="9388475"/>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8" userDrawn="1">
          <p15:clr>
            <a:srgbClr val="A4A3A4"/>
          </p15:clr>
        </p15:guide>
        <p15:guide id="3" orient="horz" pos="2957" userDrawn="1">
          <p15:clr>
            <a:srgbClr val="A4A3A4"/>
          </p15:clr>
        </p15:guide>
        <p15:guide id="4"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379" autoAdjust="0"/>
  </p:normalViewPr>
  <p:slideViewPr>
    <p:cSldViewPr snapToGrid="0" snapToObjects="1" showGuides="1">
      <p:cViewPr>
        <p:scale>
          <a:sx n="66" d="100"/>
          <a:sy n="66" d="100"/>
        </p:scale>
        <p:origin x="-2232" y="78"/>
      </p:cViewPr>
      <p:guideLst>
        <p:guide orient="horz" pos="3318"/>
        <p:guide orient="horz" pos="288"/>
        <p:guide orient="horz" pos="20160"/>
        <p:guide orient="horz"/>
        <p:guide pos="581"/>
        <p:guide pos="270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909"/>
        <p:guide pos="2188"/>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9.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dirty="0"/>
              <a:t>Chase Stream Volume by Species and</a:t>
            </a:r>
            <a:r>
              <a:rPr lang="en-US" baseline="0" dirty="0"/>
              <a:t> Product,</a:t>
            </a:r>
            <a:r>
              <a:rPr lang="en-US" dirty="0"/>
              <a:t> Age 27</a:t>
            </a:r>
          </a:p>
        </c:rich>
      </c:tx>
      <c:layout/>
      <c:overlay val="0"/>
      <c:spPr>
        <a:noFill/>
        <a:ln>
          <a:noFill/>
        </a:ln>
        <a:effectLst/>
      </c:spPr>
    </c:title>
    <c:autoTitleDeleted val="0"/>
    <c:plotArea>
      <c:layout>
        <c:manualLayout>
          <c:layoutTarget val="inner"/>
          <c:xMode val="edge"/>
          <c:yMode val="edge"/>
          <c:x val="0.1017438795197574"/>
          <c:y val="0.14078022873668988"/>
          <c:w val="0.89825612048024261"/>
          <c:h val="0.66673831996845012"/>
        </c:manualLayout>
      </c:layout>
      <c:barChart>
        <c:barDir val="col"/>
        <c:grouping val="stacked"/>
        <c:varyColors val="0"/>
        <c:ser>
          <c:idx val="0"/>
          <c:order val="0"/>
          <c:tx>
            <c:strRef>
              <c:f>'[Copy of Chase Stream vol ests 2 English units DIM 092214.xlsx]Sheet1'!$B$83</c:f>
              <c:strCache>
                <c:ptCount val="1"/>
                <c:pt idx="0">
                  <c:v>pulpwood (ft3/Ac)</c:v>
                </c:pt>
              </c:strCache>
            </c:strRef>
          </c:tx>
          <c:spPr>
            <a:solidFill>
              <a:schemeClr val="accent1"/>
            </a:solidFill>
            <a:ln>
              <a:noFill/>
            </a:ln>
            <a:effectLst/>
          </c:spPr>
          <c:invertIfNegative val="0"/>
          <c:cat>
            <c:strRef>
              <c:f>'[Copy of Chase Stream vol ests 2 English units DIM 092214.xlsx]Sheet1'!$A$84:$A$86</c:f>
              <c:strCache>
                <c:ptCount val="3"/>
                <c:pt idx="0">
                  <c:v>HL</c:v>
                </c:pt>
                <c:pt idx="1">
                  <c:v>RP</c:v>
                </c:pt>
                <c:pt idx="2">
                  <c:v>WS</c:v>
                </c:pt>
              </c:strCache>
            </c:strRef>
          </c:cat>
          <c:val>
            <c:numRef>
              <c:f>'[Copy of Chase Stream vol ests 2 English units DIM 092214.xlsx]Sheet1'!$B$84:$B$86</c:f>
              <c:numCache>
                <c:formatCode>0</c:formatCode>
                <c:ptCount val="3"/>
                <c:pt idx="0">
                  <c:v>324.69977672916662</c:v>
                </c:pt>
                <c:pt idx="1">
                  <c:v>783.93793969791659</c:v>
                </c:pt>
                <c:pt idx="2">
                  <c:v>1035.7353015052083</c:v>
                </c:pt>
              </c:numCache>
            </c:numRef>
          </c:val>
          <c:extLst xmlns:c16r2="http://schemas.microsoft.com/office/drawing/2015/06/chart">
            <c:ext xmlns:c16="http://schemas.microsoft.com/office/drawing/2014/chart" uri="{C3380CC4-5D6E-409C-BE32-E72D297353CC}">
              <c16:uniqueId val="{00000000-CA2E-4037-9804-BCABD1E285CB}"/>
            </c:ext>
          </c:extLst>
        </c:ser>
        <c:ser>
          <c:idx val="1"/>
          <c:order val="1"/>
          <c:tx>
            <c:strRef>
              <c:f>'[Copy of Chase Stream vol ests 2 English units DIM 092214.xlsx]Sheet1'!$C$83</c:f>
              <c:strCache>
                <c:ptCount val="1"/>
                <c:pt idx="0">
                  <c:v>sawlogs to 5" top (ft3/Ac)</c:v>
                </c:pt>
              </c:strCache>
            </c:strRef>
          </c:tx>
          <c:invertIfNegative val="0"/>
          <c:cat>
            <c:strRef>
              <c:f>'[Copy of Chase Stream vol ests 2 English units DIM 092214.xlsx]Sheet1'!$A$84:$A$86</c:f>
              <c:strCache>
                <c:ptCount val="3"/>
                <c:pt idx="0">
                  <c:v>HL</c:v>
                </c:pt>
                <c:pt idx="1">
                  <c:v>RP</c:v>
                </c:pt>
                <c:pt idx="2">
                  <c:v>WS</c:v>
                </c:pt>
              </c:strCache>
            </c:strRef>
          </c:cat>
          <c:val>
            <c:numRef>
              <c:f>'[Copy of Chase Stream vol ests 2 English units DIM 092214.xlsx]Sheet1'!$C$84:$C$86</c:f>
              <c:numCache>
                <c:formatCode>0</c:formatCode>
                <c:ptCount val="3"/>
                <c:pt idx="0">
                  <c:v>6834.2539664895839</c:v>
                </c:pt>
                <c:pt idx="1">
                  <c:v>3927.2563509322918</c:v>
                </c:pt>
                <c:pt idx="2">
                  <c:v>0</c:v>
                </c:pt>
              </c:numCache>
            </c:numRef>
          </c:val>
          <c:extLst xmlns:c16r2="http://schemas.microsoft.com/office/drawing/2015/06/chart">
            <c:ext xmlns:c16="http://schemas.microsoft.com/office/drawing/2014/chart" uri="{C3380CC4-5D6E-409C-BE32-E72D297353CC}">
              <c16:uniqueId val="{00000001-CA2E-4037-9804-BCABD1E285CB}"/>
            </c:ext>
          </c:extLst>
        </c:ser>
        <c:ser>
          <c:idx val="2"/>
          <c:order val="2"/>
          <c:tx>
            <c:strRef>
              <c:f>'[Copy of Chase Stream vol ests 2 English units DIM 092214.xlsx]Sheet1'!$D$83</c:f>
              <c:strCache>
                <c:ptCount val="1"/>
                <c:pt idx="0">
                  <c:v>topwood (ft3/Ac)</c:v>
                </c:pt>
              </c:strCache>
            </c:strRef>
          </c:tx>
          <c:spPr>
            <a:solidFill>
              <a:schemeClr val="accent4">
                <a:lumMod val="75000"/>
              </a:schemeClr>
            </a:solidFill>
            <a:ln>
              <a:noFill/>
            </a:ln>
            <a:effectLst/>
          </c:spPr>
          <c:invertIfNegative val="0"/>
          <c:cat>
            <c:strRef>
              <c:f>'[Copy of Chase Stream vol ests 2 English units DIM 092214.xlsx]Sheet1'!$A$84:$A$86</c:f>
              <c:strCache>
                <c:ptCount val="3"/>
                <c:pt idx="0">
                  <c:v>HL</c:v>
                </c:pt>
                <c:pt idx="1">
                  <c:v>RP</c:v>
                </c:pt>
                <c:pt idx="2">
                  <c:v>WS</c:v>
                </c:pt>
              </c:strCache>
            </c:strRef>
          </c:cat>
          <c:val>
            <c:numRef>
              <c:f>'[Copy of Chase Stream vol ests 2 English units DIM 092214.xlsx]Sheet1'!$D$84:$D$86</c:f>
              <c:numCache>
                <c:formatCode>0</c:formatCode>
                <c:ptCount val="3"/>
                <c:pt idx="0">
                  <c:v>179.40728042187502</c:v>
                </c:pt>
                <c:pt idx="1">
                  <c:v>7.1241724583333328</c:v>
                </c:pt>
                <c:pt idx="2">
                  <c:v>0</c:v>
                </c:pt>
              </c:numCache>
            </c:numRef>
          </c:val>
          <c:extLst xmlns:c16r2="http://schemas.microsoft.com/office/drawing/2015/06/chart">
            <c:ext xmlns:c16="http://schemas.microsoft.com/office/drawing/2014/chart" uri="{C3380CC4-5D6E-409C-BE32-E72D297353CC}">
              <c16:uniqueId val="{00000002-CA2E-4037-9804-BCABD1E285CB}"/>
            </c:ext>
          </c:extLst>
        </c:ser>
        <c:dLbls>
          <c:showLegendKey val="0"/>
          <c:showVal val="0"/>
          <c:showCatName val="0"/>
          <c:showSerName val="0"/>
          <c:showPercent val="0"/>
          <c:showBubbleSize val="0"/>
        </c:dLbls>
        <c:gapWidth val="150"/>
        <c:overlap val="100"/>
        <c:axId val="161887208"/>
        <c:axId val="161884856"/>
      </c:barChart>
      <c:catAx>
        <c:axId val="1618872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61884856"/>
        <c:crossesAt val="0"/>
        <c:auto val="1"/>
        <c:lblAlgn val="ctr"/>
        <c:lblOffset val="100"/>
        <c:noMultiLvlLbl val="0"/>
      </c:catAx>
      <c:valAx>
        <c:axId val="161884856"/>
        <c:scaling>
          <c:orientation val="minMax"/>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61887208"/>
        <c:crosses val="autoZero"/>
        <c:crossBetween val="between"/>
        <c:majorUnit val="1500"/>
      </c:valAx>
      <c:spPr>
        <a:noFill/>
        <a:ln>
          <a:noFill/>
        </a:ln>
        <a:effectLst/>
      </c:spPr>
    </c:plotArea>
    <c:legend>
      <c:legendPos val="b"/>
      <c:layout>
        <c:manualLayout>
          <c:xMode val="edge"/>
          <c:yMode val="edge"/>
          <c:x val="0.63605390727091815"/>
          <c:y val="0.23234620744051526"/>
          <c:w val="0.34317908738820563"/>
          <c:h val="0.278819823846457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accent1">
        <a:lumMod val="20000"/>
        <a:lumOff val="80000"/>
      </a:schemeClr>
    </a:solidFill>
    <a:ln w="9525" cap="flat" cmpd="sng" algn="ctr">
      <a:solidFill>
        <a:schemeClr val="tx1"/>
      </a:solidFill>
      <a:round/>
    </a:ln>
    <a:effectLst/>
  </c:spPr>
  <c:txPr>
    <a:bodyPr/>
    <a:lstStyle/>
    <a:p>
      <a:pPr>
        <a:defRPr sz="195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69424"/>
          </a:xfrm>
          <a:prstGeom prst="rect">
            <a:avLst/>
          </a:prstGeom>
        </p:spPr>
        <p:txBody>
          <a:bodyPr vert="horz" lIns="94221" tIns="47111" rIns="94221" bIns="47111" rtlCol="0"/>
          <a:lstStyle>
            <a:lvl1pPr algn="r">
              <a:defRPr sz="1200"/>
            </a:lvl1pPr>
          </a:lstStyle>
          <a:p>
            <a:fld id="{0158C5BC-9A70-462C-B28D-9600239EAC64}" type="datetimeFigureOut">
              <a:rPr lang="en-US" smtClean="0"/>
              <a:pPr/>
              <a:t>3/12/2018</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21" tIns="47111" rIns="94221" bIns="47111"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E6CC2317-6751-4CD4-9995-8782DD78E936}" type="datetimeFigureOut">
              <a:rPr lang="en-US" smtClean="0"/>
              <a:pPr/>
              <a:t>3/12/2018</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hf sldNum="0" hdr="0" ftr="0" dt="0"/>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1"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587165"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58339"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50400"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2914027"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914027"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914027"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914027"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wmf"/><Relationship Id="rId13" Type="http://schemas.openxmlformats.org/officeDocument/2006/relationships/image" Target="../media/image9.png"/><Relationship Id="rId18" Type="http://schemas.openxmlformats.org/officeDocument/2006/relationships/image" Target="../media/image4.wmf"/><Relationship Id="rId3" Type="http://schemas.openxmlformats.org/officeDocument/2006/relationships/vmlDrawing" Target="../drawings/vmlDrawing1.vml"/><Relationship Id="rId7" Type="http://schemas.openxmlformats.org/officeDocument/2006/relationships/oleObject" Target="../embeddings/oleObject2.bin"/><Relationship Id="rId12" Type="http://schemas.openxmlformats.org/officeDocument/2006/relationships/image" Target="../media/image8.png"/><Relationship Id="rId17" Type="http://schemas.openxmlformats.org/officeDocument/2006/relationships/oleObject" Target="../embeddings/oleObject4.bin"/><Relationship Id="rId2" Type="http://schemas.openxmlformats.org/officeDocument/2006/relationships/theme" Target="../theme/theme2.xml"/><Relationship Id="rId16" Type="http://schemas.openxmlformats.org/officeDocument/2006/relationships/image" Target="../media/image3.wmf"/><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1.wmf"/><Relationship Id="rId15" Type="http://schemas.openxmlformats.org/officeDocument/2006/relationships/oleObject" Target="../embeddings/oleObject3.bin"/><Relationship Id="rId10" Type="http://schemas.openxmlformats.org/officeDocument/2006/relationships/image" Target="../media/image6.jpeg"/><Relationship Id="rId4" Type="http://schemas.openxmlformats.org/officeDocument/2006/relationships/oleObject" Target="../embeddings/oleObject1.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wmf"/><Relationship Id="rId13" Type="http://schemas.openxmlformats.org/officeDocument/2006/relationships/image" Target="../media/image9.png"/><Relationship Id="rId18" Type="http://schemas.openxmlformats.org/officeDocument/2006/relationships/image" Target="../media/image4.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8.png"/><Relationship Id="rId17" Type="http://schemas.openxmlformats.org/officeDocument/2006/relationships/oleObject" Target="../embeddings/oleObject8.bin"/><Relationship Id="rId2" Type="http://schemas.openxmlformats.org/officeDocument/2006/relationships/theme" Target="../theme/theme3.xml"/><Relationship Id="rId16" Type="http://schemas.openxmlformats.org/officeDocument/2006/relationships/image" Target="../media/image3.wmf"/><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1.wmf"/><Relationship Id="rId15" Type="http://schemas.openxmlformats.org/officeDocument/2006/relationships/oleObject" Target="../embeddings/oleObject7.bin"/><Relationship Id="rId10" Type="http://schemas.openxmlformats.org/officeDocument/2006/relationships/image" Target="../media/image6.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DDEBCF"/>
            </a:gs>
            <a:gs pos="50000">
              <a:srgbClr val="9CB86E"/>
            </a:gs>
            <a:gs pos="100000">
              <a:srgbClr val="156B13"/>
            </a:gs>
          </a:gsLst>
          <a:lin ang="16200000" scaled="0"/>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0600"/>
            <a:ext cx="43891200" cy="4571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15729"/>
            <a:ext cx="2514600" cy="336819"/>
          </a:xfrm>
          <a:prstGeom prst="rect">
            <a:avLst/>
          </a:prstGeom>
          <a:noFill/>
          <a:ln w="9525">
            <a:solidFill>
              <a:schemeClr val="accent5">
                <a:lumMod val="50000"/>
              </a:schemeClr>
            </a:solid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ounded Rectangle 1"/>
          <p:cNvSpPr/>
          <p:nvPr userDrawn="1"/>
        </p:nvSpPr>
        <p:spPr>
          <a:xfrm>
            <a:off x="922338"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7692"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userDrawn="1"/>
        </p:nvSpPr>
        <p:spPr>
          <a:xfrm>
            <a:off x="22253046"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userDrawn="1"/>
        </p:nvSpPr>
        <p:spPr>
          <a:xfrm>
            <a:off x="32918400"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DDEBCF"/>
            </a:gs>
            <a:gs pos="50000">
              <a:srgbClr val="9CB86E"/>
            </a:gs>
            <a:gs pos="100000">
              <a:srgbClr val="156B13"/>
            </a:gs>
          </a:gsLst>
          <a:lin ang="16200000" scaled="0"/>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15154504"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29386670"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278"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279"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2013</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r>
                <a:rPr lang="en-US" sz="2400" baseline="0" dirty="0">
                  <a:solidFill>
                    <a:schemeClr val="bg1"/>
                  </a:solidFill>
                </a:rPr>
                <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r>
                <a:rPr lang="en-US" sz="2800" dirty="0">
                  <a:solidFill>
                    <a:schemeClr val="bg1"/>
                  </a:solidFill>
                  <a:latin typeface="Trebuchet MS" pitchFamily="34" charset="0"/>
                </a:rPr>
                <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r>
                <a:rPr lang="en-US" sz="2800" b="1" baseline="0" dirty="0">
                  <a:solidFill>
                    <a:schemeClr val="bg1"/>
                  </a:solidFill>
                  <a:latin typeface="Trebuchet MS" pitchFamily="34" charset="0"/>
                </a:rPr>
                <a:t/>
              </a:r>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280"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281"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DDEBCF"/>
            </a:gs>
            <a:gs pos="50000">
              <a:srgbClr val="9CB86E"/>
            </a:gs>
            <a:gs pos="100000">
              <a:srgbClr val="156B13"/>
            </a:gs>
          </a:gsLst>
          <a:lin ang="16200000" scaled="0"/>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1" name="Rounded Rectangle 20"/>
          <p:cNvSpPr/>
          <p:nvPr userDrawn="1"/>
        </p:nvSpPr>
        <p:spPr>
          <a:xfrm>
            <a:off x="922338"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32918400"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3194" y="5267325"/>
            <a:ext cx="20724813" cy="26736675"/>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302"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303"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2013</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r>
                <a:rPr lang="en-US" sz="2400" baseline="0" dirty="0">
                  <a:solidFill>
                    <a:schemeClr val="bg1"/>
                  </a:solidFill>
                </a:rPr>
                <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r>
                <a:rPr lang="en-US" sz="2800" dirty="0">
                  <a:solidFill>
                    <a:schemeClr val="bg1"/>
                  </a:solidFill>
                  <a:latin typeface="Trebuchet MS" pitchFamily="34" charset="0"/>
                </a:rPr>
                <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r>
                <a:rPr lang="en-US" sz="2800" b="1" baseline="0" dirty="0">
                  <a:solidFill>
                    <a:schemeClr val="bg1"/>
                  </a:solidFill>
                  <a:latin typeface="Trebuchet MS" pitchFamily="34" charset="0"/>
                </a:rPr>
                <a:t/>
              </a:r>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304"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305"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chart" Target="../charts/chart1.xml"/><Relationship Id="rId10" Type="http://schemas.openxmlformats.org/officeDocument/2006/relationships/image" Target="../media/image17.jpeg"/><Relationship Id="rId4" Type="http://schemas.openxmlformats.org/officeDocument/2006/relationships/image" Target="../media/image12.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Text Placeholder 448"/>
          <p:cNvSpPr>
            <a:spLocks noGrp="1"/>
          </p:cNvSpPr>
          <p:nvPr>
            <p:ph type="body" sz="quarter" idx="10"/>
          </p:nvPr>
        </p:nvSpPr>
        <p:spPr>
          <a:xfrm>
            <a:off x="904188" y="6378481"/>
            <a:ext cx="10056813" cy="9033220"/>
          </a:xfrm>
        </p:spPr>
        <p:txBody>
          <a:bodyPr/>
          <a:lstStyle/>
          <a:p>
            <a:endParaRPr lang="en-US" dirty="0"/>
          </a:p>
          <a:p>
            <a:r>
              <a:rPr lang="en-US" sz="2800" dirty="0">
                <a:latin typeface="+mn-lt"/>
                <a:cs typeface="+mn-cs"/>
              </a:rPr>
              <a:t>Aldo Leopold’s famous essay notes the farmers planting larch in Central Wisconsin to bring back the species, with its ‘smoky gold” fall foliage.   </a:t>
            </a:r>
          </a:p>
          <a:p>
            <a:r>
              <a:rPr lang="en-US" sz="2800" dirty="0">
                <a:latin typeface="+mn-lt"/>
                <a:cs typeface="+mn-cs"/>
              </a:rPr>
              <a:t>Since then, around the Northeast, exotic and hybrid larches (</a:t>
            </a:r>
            <a:r>
              <a:rPr lang="en-US" sz="2800" i="1" dirty="0" err="1">
                <a:latin typeface="+mn-lt"/>
                <a:cs typeface="+mn-cs"/>
              </a:rPr>
              <a:t>Larix</a:t>
            </a:r>
            <a:r>
              <a:rPr lang="en-US" sz="2800" i="1" dirty="0">
                <a:latin typeface="+mn-lt"/>
                <a:cs typeface="+mn-cs"/>
              </a:rPr>
              <a:t> </a:t>
            </a:r>
            <a:r>
              <a:rPr lang="en-US" sz="2800" i="1" dirty="0" smtClean="0">
                <a:latin typeface="+mn-lt"/>
                <a:cs typeface="+mn-cs"/>
              </a:rPr>
              <a:t>X </a:t>
            </a:r>
            <a:r>
              <a:rPr lang="en-US" sz="2800" i="1" dirty="0" err="1" smtClean="0">
                <a:latin typeface="+mn-lt"/>
                <a:cs typeface="+mn-cs"/>
              </a:rPr>
              <a:t>marschlensii</a:t>
            </a:r>
            <a:r>
              <a:rPr lang="en-US" sz="2800" dirty="0" smtClean="0">
                <a:latin typeface="+mn-lt"/>
                <a:cs typeface="+mn-cs"/>
              </a:rPr>
              <a:t> </a:t>
            </a:r>
            <a:r>
              <a:rPr lang="en-US" sz="2800" dirty="0">
                <a:latin typeface="+mn-lt"/>
                <a:cs typeface="+mn-cs"/>
              </a:rPr>
              <a:t>) have been planted by a variety of agencies and landowners. This poster is based on  measurements of 56 stands in Maine.  Early growth results for Maine plantings have been previously reported, with growth rates of one cord/ac/</a:t>
            </a:r>
            <a:r>
              <a:rPr lang="en-US" sz="2800" dirty="0" err="1">
                <a:latin typeface="+mn-lt"/>
                <a:cs typeface="+mn-cs"/>
              </a:rPr>
              <a:t>yr</a:t>
            </a:r>
            <a:r>
              <a:rPr lang="en-US" sz="2800" dirty="0">
                <a:latin typeface="+mn-lt"/>
                <a:cs typeface="+mn-cs"/>
              </a:rPr>
              <a:t> and more. </a:t>
            </a:r>
          </a:p>
          <a:p>
            <a:r>
              <a:rPr lang="en-US" sz="2800" dirty="0">
                <a:latin typeface="+mn-lt"/>
                <a:cs typeface="+mn-cs"/>
              </a:rPr>
              <a:t>The number of re-measured stands and the range of ages yields far higher confidence in yield results than existed 30 years ago for native species.</a:t>
            </a:r>
          </a:p>
          <a:p>
            <a:r>
              <a:rPr lang="en-US" sz="2800" dirty="0">
                <a:latin typeface="+mn-lt"/>
                <a:cs typeface="+mn-cs"/>
              </a:rPr>
              <a:t>Economic analysis shows financial returns at least as favorable as other species currently being planted regionally. More complete yield models, and comparisons with commonly planted red pine and white spruce are in preparation.  Concerns for damaging agents and invasiveness are discussed.  </a:t>
            </a:r>
          </a:p>
          <a:p>
            <a:r>
              <a:rPr lang="en-US" sz="2800" dirty="0">
                <a:latin typeface="+mn-lt"/>
                <a:cs typeface="+mn-cs"/>
              </a:rPr>
              <a:t>The widely held perception that “there is no market” is incorrect.</a:t>
            </a:r>
          </a:p>
        </p:txBody>
      </p:sp>
      <p:sp>
        <p:nvSpPr>
          <p:cNvPr id="450" name="Text Placeholder 449"/>
          <p:cNvSpPr>
            <a:spLocks noGrp="1"/>
          </p:cNvSpPr>
          <p:nvPr>
            <p:ph type="body" sz="quarter" idx="11"/>
          </p:nvPr>
        </p:nvSpPr>
        <p:spPr/>
        <p:txBody>
          <a:bodyPr/>
          <a:lstStyle/>
          <a:p>
            <a:r>
              <a:rPr lang="en-US" dirty="0"/>
              <a:t>ABSTRACT</a:t>
            </a:r>
          </a:p>
        </p:txBody>
      </p:sp>
      <p:sp>
        <p:nvSpPr>
          <p:cNvPr id="453" name="Text Placeholder 452"/>
          <p:cNvSpPr>
            <a:spLocks noGrp="1"/>
          </p:cNvSpPr>
          <p:nvPr>
            <p:ph type="body" sz="quarter" idx="20"/>
          </p:nvPr>
        </p:nvSpPr>
        <p:spPr>
          <a:xfrm>
            <a:off x="762000" y="15165750"/>
            <a:ext cx="10050462" cy="925887"/>
          </a:xfrm>
        </p:spPr>
        <p:txBody>
          <a:bodyPr/>
          <a:lstStyle/>
          <a:p>
            <a:r>
              <a:rPr lang="en-US" dirty="0"/>
              <a:t>OBJECTIVES</a:t>
            </a:r>
          </a:p>
        </p:txBody>
      </p:sp>
      <p:sp>
        <p:nvSpPr>
          <p:cNvPr id="454" name="Text Placeholder 453"/>
          <p:cNvSpPr>
            <a:spLocks noGrp="1"/>
          </p:cNvSpPr>
          <p:nvPr>
            <p:ph type="body" sz="quarter" idx="21"/>
          </p:nvPr>
        </p:nvSpPr>
        <p:spPr>
          <a:xfrm>
            <a:off x="11587165" y="6378481"/>
            <a:ext cx="10048874" cy="9941161"/>
          </a:xfrm>
        </p:spPr>
        <p:txBody>
          <a:bodyPr/>
          <a:lstStyle/>
          <a:p>
            <a:r>
              <a:rPr lang="en-US" sz="2800" dirty="0">
                <a:latin typeface="+mn-lt"/>
                <a:cs typeface="+mn-cs"/>
              </a:rPr>
              <a:t>The data was derived as part of a larger study designed to evaluate yields of various planted species on different soil types.  Methods and data are described elsewhere in material on the www.larchresearch.com website.  </a:t>
            </a:r>
          </a:p>
          <a:p>
            <a:r>
              <a:rPr lang="en-US" sz="2800" dirty="0">
                <a:latin typeface="+mn-lt"/>
                <a:cs typeface="+mn-cs"/>
              </a:rPr>
              <a:t>Basal area and quadratic mean diameters (QMD) were calculated. Volumes were calculated at age 10, 16 and 27 using taper equations published by Li et al. (2012).  Total volume was calculated without any limiting top diameter.  Merchantable volumes were calculated based on diameters and heights at age 16. Total merchantable volume was calculated to a 3” (7.6 cm) top diameter and total </a:t>
            </a:r>
            <a:r>
              <a:rPr lang="en-US" sz="2800" dirty="0" err="1">
                <a:latin typeface="+mn-lt"/>
                <a:cs typeface="+mn-cs"/>
              </a:rPr>
              <a:t>sawlog</a:t>
            </a:r>
            <a:r>
              <a:rPr lang="en-US" sz="2800" dirty="0">
                <a:latin typeface="+mn-lt"/>
                <a:cs typeface="+mn-cs"/>
              </a:rPr>
              <a:t> merchantable volume was calculated to 8” (20.3 cm) top diameter. </a:t>
            </a:r>
          </a:p>
          <a:p>
            <a:endParaRPr lang="en-US" sz="2800" dirty="0">
              <a:latin typeface="+mn-lt"/>
              <a:cs typeface="+mn-cs"/>
            </a:endParaRPr>
          </a:p>
          <a:p>
            <a:r>
              <a:rPr lang="en-US" sz="2800" dirty="0">
                <a:latin typeface="+mn-lt"/>
                <a:cs typeface="+mn-cs"/>
              </a:rPr>
              <a:t>Native tamarack planted on upland sites and given modest site preparation, grows very well.  Good news for anyone wanting to use a native species to add some Smoky Gold on their property.</a:t>
            </a:r>
          </a:p>
          <a:p>
            <a:endParaRPr lang="en-US" sz="2800" dirty="0">
              <a:latin typeface="+mn-lt"/>
              <a:cs typeface="+mn-cs"/>
            </a:endParaRPr>
          </a:p>
          <a:p>
            <a:r>
              <a:rPr lang="en-US" sz="2800" dirty="0">
                <a:latin typeface="+mn-lt"/>
                <a:cs typeface="+mn-cs"/>
              </a:rPr>
              <a:t>Risks commonly cited  include vulnerability to snow damage, and porcupines. In our own visits, though, these have not been observed.  It is not known whether periodic larch sawfly outbreaks will affect the exotics and hybrids.   </a:t>
            </a:r>
          </a:p>
        </p:txBody>
      </p:sp>
      <p:sp>
        <p:nvSpPr>
          <p:cNvPr id="455" name="Text Placeholder 454"/>
          <p:cNvSpPr>
            <a:spLocks noGrp="1"/>
          </p:cNvSpPr>
          <p:nvPr>
            <p:ph type="body" sz="quarter" idx="22"/>
          </p:nvPr>
        </p:nvSpPr>
        <p:spPr/>
        <p:txBody>
          <a:bodyPr/>
          <a:lstStyle/>
          <a:p>
            <a:r>
              <a:rPr lang="en-US" dirty="0"/>
              <a:t>MATERIALS and METHODS</a:t>
            </a:r>
          </a:p>
        </p:txBody>
      </p:sp>
      <p:sp>
        <p:nvSpPr>
          <p:cNvPr id="456" name="Text Placeholder 455"/>
          <p:cNvSpPr>
            <a:spLocks noGrp="1"/>
          </p:cNvSpPr>
          <p:nvPr>
            <p:ph type="body" sz="quarter" idx="23"/>
          </p:nvPr>
        </p:nvSpPr>
        <p:spPr>
          <a:xfrm>
            <a:off x="22694523" y="8933915"/>
            <a:ext cx="9265934" cy="5333099"/>
          </a:xfrm>
        </p:spPr>
        <p:txBody>
          <a:bodyPr/>
          <a:lstStyle/>
          <a:p>
            <a:r>
              <a:rPr lang="en-US" sz="2800" dirty="0">
                <a:latin typeface="+mn-lt"/>
                <a:cs typeface="+mn-cs"/>
              </a:rPr>
              <a:t>Re-measurement data show that growth performance is very strong.  Since we cannot foresee markets and prices, we adopt the following utilization/price assumptions, using them with no future escalation.  Larch offers a merchantable yield at age 16.  By age 16, there is no commercially valuable yield for white spruce, only the cost of a forthcoming PCT.  For red pine there will probably be pulp, but whether a pulp thinning could earn positive net returns is uncertain.  Even at age 27, white spruce, widely planted in Maine, yields only pulpwood.  A timber growing entity  or small landowner will, no doubt, be attracted by the prospect of small </a:t>
            </a:r>
            <a:r>
              <a:rPr lang="en-US" sz="2800" dirty="0" err="1">
                <a:latin typeface="+mn-lt"/>
                <a:cs typeface="+mn-cs"/>
              </a:rPr>
              <a:t>sawlogs</a:t>
            </a:r>
            <a:r>
              <a:rPr lang="en-US" sz="2800" dirty="0">
                <a:latin typeface="+mn-lt"/>
                <a:cs typeface="+mn-cs"/>
              </a:rPr>
              <a:t> in far less time by planting exotic larch rather than species they are already planting.</a:t>
            </a:r>
          </a:p>
          <a:p>
            <a:endParaRPr lang="en-US" dirty="0"/>
          </a:p>
        </p:txBody>
      </p:sp>
      <p:sp>
        <p:nvSpPr>
          <p:cNvPr id="457" name="Text Placeholder 456"/>
          <p:cNvSpPr>
            <a:spLocks noGrp="1"/>
          </p:cNvSpPr>
          <p:nvPr>
            <p:ph type="body" sz="quarter" idx="24"/>
          </p:nvPr>
        </p:nvSpPr>
        <p:spPr>
          <a:xfrm>
            <a:off x="22278067" y="8260678"/>
            <a:ext cx="10058400" cy="754045"/>
          </a:xfrm>
        </p:spPr>
        <p:txBody>
          <a:bodyPr/>
          <a:lstStyle/>
          <a:p>
            <a:r>
              <a:rPr lang="en-US" dirty="0"/>
              <a:t>ECONOMICS AND MARKETS</a:t>
            </a:r>
          </a:p>
        </p:txBody>
      </p:sp>
      <p:sp>
        <p:nvSpPr>
          <p:cNvPr id="458" name="Text Placeholder 457"/>
          <p:cNvSpPr>
            <a:spLocks noGrp="1"/>
          </p:cNvSpPr>
          <p:nvPr>
            <p:ph type="body" sz="quarter" idx="25"/>
          </p:nvPr>
        </p:nvSpPr>
        <p:spPr/>
        <p:txBody>
          <a:bodyPr/>
          <a:lstStyle/>
          <a:p>
            <a:r>
              <a:rPr lang="en-US" dirty="0"/>
              <a:t>CONCLUSIONS</a:t>
            </a:r>
          </a:p>
        </p:txBody>
      </p:sp>
      <p:sp>
        <p:nvSpPr>
          <p:cNvPr id="459" name="Text Placeholder 458"/>
          <p:cNvSpPr>
            <a:spLocks noGrp="1"/>
          </p:cNvSpPr>
          <p:nvPr>
            <p:ph type="body" sz="quarter" idx="26"/>
          </p:nvPr>
        </p:nvSpPr>
        <p:spPr>
          <a:xfrm>
            <a:off x="32914027" y="6378481"/>
            <a:ext cx="10047018" cy="8765454"/>
          </a:xfrm>
        </p:spPr>
        <p:txBody>
          <a:bodyPr/>
          <a:lstStyle/>
          <a:p>
            <a:pPr marL="342900" indent="-342900">
              <a:buFont typeface="Arial" panose="020B0604020202020204" pitchFamily="34" charset="0"/>
              <a:buChar char="•"/>
            </a:pPr>
            <a:r>
              <a:rPr lang="en-US" sz="2800" dirty="0">
                <a:latin typeface="+mn-lt"/>
                <a:cs typeface="+mn-cs"/>
              </a:rPr>
              <a:t>Data </a:t>
            </a:r>
            <a:r>
              <a:rPr lang="en-US" sz="2800" dirty="0">
                <a:latin typeface="+mn-lt"/>
                <a:cs typeface="+mn-cs"/>
              </a:rPr>
              <a:t>on re-measured stands shows that larch growth rates are very high.</a:t>
            </a:r>
          </a:p>
          <a:p>
            <a:pPr marL="342900" indent="-342900">
              <a:buFont typeface="Arial" panose="020B0604020202020204" pitchFamily="34" charset="0"/>
              <a:buChar char="•"/>
            </a:pPr>
            <a:r>
              <a:rPr lang="en-US" sz="2800" dirty="0">
                <a:latin typeface="+mn-lt"/>
                <a:cs typeface="+mn-cs"/>
              </a:rPr>
              <a:t>Ages </a:t>
            </a:r>
            <a:r>
              <a:rPr lang="en-US" sz="2800" dirty="0">
                <a:latin typeface="+mn-lt"/>
                <a:cs typeface="+mn-cs"/>
              </a:rPr>
              <a:t>span a wide range, from age 15 to almost 60 yr.</a:t>
            </a:r>
          </a:p>
          <a:p>
            <a:pPr marL="342900" indent="-342900">
              <a:buFont typeface="Arial" panose="020B0604020202020204" pitchFamily="34" charset="0"/>
              <a:buChar char="•"/>
            </a:pPr>
            <a:r>
              <a:rPr lang="en-US" sz="2800" dirty="0">
                <a:latin typeface="+mn-lt"/>
                <a:cs typeface="+mn-cs"/>
              </a:rPr>
              <a:t>Hybrid </a:t>
            </a:r>
            <a:r>
              <a:rPr lang="en-US" sz="2800" dirty="0">
                <a:latin typeface="+mn-lt"/>
                <a:cs typeface="+mn-cs"/>
              </a:rPr>
              <a:t>larch  height growth is consistently and statistically greater than that of either of their Japanese and European  parents. </a:t>
            </a:r>
          </a:p>
          <a:p>
            <a:pPr marL="342900" indent="-342900">
              <a:buFont typeface="Arial" panose="020B0604020202020204" pitchFamily="34" charset="0"/>
              <a:buChar char="•"/>
            </a:pPr>
            <a:r>
              <a:rPr lang="en-US" sz="2800" dirty="0">
                <a:latin typeface="+mn-lt"/>
                <a:cs typeface="+mn-cs"/>
              </a:rPr>
              <a:t>Volume </a:t>
            </a:r>
            <a:r>
              <a:rPr lang="en-US" sz="2800" dirty="0">
                <a:latin typeface="+mn-lt"/>
                <a:cs typeface="+mn-cs"/>
              </a:rPr>
              <a:t>yields are high, with large proportions of wood meeting minimum </a:t>
            </a:r>
            <a:r>
              <a:rPr lang="en-US" sz="2800" dirty="0" err="1">
                <a:latin typeface="+mn-lt"/>
                <a:cs typeface="+mn-cs"/>
              </a:rPr>
              <a:t>sawlog</a:t>
            </a:r>
            <a:r>
              <a:rPr lang="en-US" sz="2800" dirty="0">
                <a:latin typeface="+mn-lt"/>
                <a:cs typeface="+mn-cs"/>
              </a:rPr>
              <a:t> sizes at age 16.</a:t>
            </a:r>
          </a:p>
          <a:p>
            <a:pPr marL="342900" indent="-342900">
              <a:buFont typeface="Arial" panose="020B0604020202020204" pitchFamily="34" charset="0"/>
              <a:buChar char="•"/>
            </a:pPr>
            <a:r>
              <a:rPr lang="en-US" sz="2800" dirty="0">
                <a:latin typeface="+mn-lt"/>
                <a:cs typeface="+mn-cs"/>
              </a:rPr>
              <a:t>Return </a:t>
            </a:r>
            <a:r>
              <a:rPr lang="en-US" sz="2800" dirty="0">
                <a:latin typeface="+mn-lt"/>
                <a:cs typeface="+mn-cs"/>
              </a:rPr>
              <a:t>on investment on an incremental basis is attractive.  Timber growing landowners as well as woodlot owners would find returns attractive.  But an investor seeking to buy land, plant, and sell at age 16 would not.  We know of no species in Maine that would meet that test.</a:t>
            </a:r>
          </a:p>
          <a:p>
            <a:pPr marL="342900" indent="-342900">
              <a:buFont typeface="Arial" panose="020B0604020202020204" pitchFamily="34" charset="0"/>
              <a:buChar char="•"/>
            </a:pPr>
            <a:r>
              <a:rPr lang="en-US" sz="2800" dirty="0">
                <a:latin typeface="+mn-lt"/>
                <a:cs typeface="+mn-cs"/>
              </a:rPr>
              <a:t>Planting tamarack on upland sites could be attractive to owners with nonfinancial  goals.</a:t>
            </a:r>
          </a:p>
          <a:p>
            <a:pPr marL="342900" indent="-342900">
              <a:buFont typeface="Arial" panose="020B0604020202020204" pitchFamily="34" charset="0"/>
              <a:buChar char="•"/>
            </a:pPr>
            <a:r>
              <a:rPr lang="en-US" sz="2800" dirty="0">
                <a:latin typeface="+mn-lt"/>
                <a:cs typeface="+mn-cs"/>
              </a:rPr>
              <a:t>There are strong reasons to believe that active management would yield dramatic improvements.</a:t>
            </a:r>
          </a:p>
          <a:p>
            <a:endParaRPr lang="en-US" dirty="0"/>
          </a:p>
        </p:txBody>
      </p:sp>
      <p:sp>
        <p:nvSpPr>
          <p:cNvPr id="460" name="Text Placeholder 459"/>
          <p:cNvSpPr>
            <a:spLocks noGrp="1"/>
          </p:cNvSpPr>
          <p:nvPr>
            <p:ph type="body" sz="quarter" idx="27"/>
          </p:nvPr>
        </p:nvSpPr>
        <p:spPr>
          <a:xfrm>
            <a:off x="32939993" y="15396543"/>
            <a:ext cx="3187040" cy="1280161"/>
          </a:xfrm>
        </p:spPr>
        <p:txBody>
          <a:bodyPr/>
          <a:lstStyle/>
          <a:p>
            <a:r>
              <a:rPr lang="en-US" dirty="0"/>
              <a:t>REFERENCES</a:t>
            </a:r>
          </a:p>
        </p:txBody>
      </p:sp>
      <p:sp>
        <p:nvSpPr>
          <p:cNvPr id="461" name="Text Placeholder 460"/>
          <p:cNvSpPr>
            <a:spLocks noGrp="1"/>
          </p:cNvSpPr>
          <p:nvPr>
            <p:ph type="body" sz="quarter" idx="28"/>
          </p:nvPr>
        </p:nvSpPr>
        <p:spPr>
          <a:xfrm>
            <a:off x="32919059" y="16424039"/>
            <a:ext cx="10024766" cy="12227161"/>
          </a:xfrm>
        </p:spPr>
        <p:txBody>
          <a:bodyPr/>
          <a:lstStyle/>
          <a:p>
            <a:r>
              <a:rPr lang="en-US" sz="1800" dirty="0" err="1"/>
              <a:t>Baltunis</a:t>
            </a:r>
            <a:r>
              <a:rPr lang="en-US" sz="1800" dirty="0"/>
              <a:t>, B.S., M.S. Greenwood, and T. </a:t>
            </a:r>
            <a:r>
              <a:rPr lang="en-US" sz="1800" dirty="0" err="1"/>
              <a:t>Eysteinsson</a:t>
            </a:r>
            <a:r>
              <a:rPr lang="en-US" sz="1800" dirty="0"/>
              <a:t> 1998. Hybrid vigor in </a:t>
            </a:r>
            <a:r>
              <a:rPr lang="en-US" sz="1800" dirty="0" err="1"/>
              <a:t>Larix</a:t>
            </a:r>
            <a:r>
              <a:rPr lang="en-US" sz="1800" dirty="0"/>
              <a:t>: growth of intra- and interspecific hybrids of </a:t>
            </a:r>
            <a:r>
              <a:rPr lang="en-US" sz="1800" i="1" dirty="0" err="1"/>
              <a:t>Larix</a:t>
            </a:r>
            <a:r>
              <a:rPr lang="en-US" sz="1800" i="1" dirty="0"/>
              <a:t> decidua</a:t>
            </a:r>
            <a:r>
              <a:rPr lang="en-US" sz="1800" dirty="0"/>
              <a:t>, L. </a:t>
            </a:r>
            <a:r>
              <a:rPr lang="en-US" sz="1800" dirty="0" err="1"/>
              <a:t>laricina</a:t>
            </a:r>
            <a:r>
              <a:rPr lang="en-US" sz="1800" dirty="0"/>
              <a:t>, and </a:t>
            </a:r>
            <a:r>
              <a:rPr lang="en-US" sz="1800" i="1" dirty="0"/>
              <a:t>L. </a:t>
            </a:r>
            <a:r>
              <a:rPr lang="en-US" sz="1800" i="1" dirty="0" err="1"/>
              <a:t>kaempferi</a:t>
            </a:r>
            <a:r>
              <a:rPr lang="en-US" sz="1800" i="1" dirty="0"/>
              <a:t> </a:t>
            </a:r>
            <a:r>
              <a:rPr lang="en-US" sz="1800" dirty="0"/>
              <a:t>after 5 years. </a:t>
            </a:r>
            <a:r>
              <a:rPr lang="en-US" sz="1800" dirty="0" err="1"/>
              <a:t>Silvae</a:t>
            </a:r>
            <a:r>
              <a:rPr lang="en-US" sz="1800" dirty="0"/>
              <a:t> </a:t>
            </a:r>
            <a:r>
              <a:rPr lang="en-US" sz="1800" dirty="0" err="1"/>
              <a:t>genetica</a:t>
            </a:r>
            <a:r>
              <a:rPr lang="en-US" sz="1800" dirty="0"/>
              <a:t>. 47: 288-293.</a:t>
            </a:r>
          </a:p>
          <a:p>
            <a:endParaRPr lang="en-US" sz="1800" dirty="0"/>
          </a:p>
          <a:p>
            <a:r>
              <a:rPr lang="en-US" sz="1800" dirty="0"/>
              <a:t>Carter, K.K. and O. </a:t>
            </a:r>
            <a:r>
              <a:rPr lang="en-US" sz="1800" dirty="0" err="1"/>
              <a:t>Selin</a:t>
            </a:r>
            <a:r>
              <a:rPr lang="en-US" sz="1800" dirty="0"/>
              <a:t>, 1987. Larch plantation management in the Northeast.  NJAF 4 : 18-20. </a:t>
            </a:r>
          </a:p>
          <a:p>
            <a:endParaRPr lang="en-US" sz="1800" dirty="0"/>
          </a:p>
          <a:p>
            <a:r>
              <a:rPr lang="en-US" sz="1800" dirty="0"/>
              <a:t>Carter, K.K. and D. I. </a:t>
            </a:r>
            <a:r>
              <a:rPr lang="en-US" sz="1800" dirty="0" err="1"/>
              <a:t>Maass</a:t>
            </a:r>
            <a:r>
              <a:rPr lang="en-US" sz="1800" dirty="0"/>
              <a:t>.  1991.  A forester’s guide to larch in Eastern North America: an annotated bibliography.  University of Maine, CFRU Info. Report 24.   47 pp. </a:t>
            </a:r>
          </a:p>
          <a:p>
            <a:endParaRPr lang="en-US" sz="1800" dirty="0"/>
          </a:p>
          <a:p>
            <a:r>
              <a:rPr lang="en-US" sz="1800" dirty="0"/>
              <a:t>Gerlach, John. P. 2001. Comparison of productivity and related traits for European larch and red pine across a site quality gradient in the Great Lakes Region. MS thesis </a:t>
            </a:r>
            <a:r>
              <a:rPr lang="en-US" sz="1800" dirty="0" smtClean="0"/>
              <a:t>submitted to </a:t>
            </a:r>
            <a:r>
              <a:rPr lang="en-US" sz="1800" dirty="0"/>
              <a:t>Michigan state University.  114 pp. </a:t>
            </a:r>
          </a:p>
          <a:p>
            <a:endParaRPr lang="en-US" sz="1800" dirty="0"/>
          </a:p>
          <a:p>
            <a:r>
              <a:rPr lang="en-US" sz="1800" dirty="0"/>
              <a:t>Gilmore, D.W. and R., D Briggs. 1996.  Empirical yield prediction equations for plantation-grown European larch in Maine.  NJAF 13(1):37-40</a:t>
            </a:r>
            <a:r>
              <a:rPr lang="en-US" sz="1800" dirty="0" smtClean="0"/>
              <a:t>.</a:t>
            </a:r>
          </a:p>
          <a:p>
            <a:endParaRPr lang="en-US" sz="1800" dirty="0"/>
          </a:p>
          <a:p>
            <a:r>
              <a:rPr lang="en-US" sz="1800" dirty="0"/>
              <a:t>Greenwood, M. S., B. E. Roth, D. </a:t>
            </a:r>
            <a:r>
              <a:rPr lang="en-US" sz="1800" dirty="0" err="1"/>
              <a:t>Maass</a:t>
            </a:r>
            <a:r>
              <a:rPr lang="en-US" sz="1800" dirty="0"/>
              <a:t> and L. C. Irland. 2015. Near rotation-length performance of selected hybrid larch in Central Maine, U.S.A. </a:t>
            </a:r>
            <a:r>
              <a:rPr lang="en-US" sz="1800" dirty="0" err="1"/>
              <a:t>Silvae</a:t>
            </a:r>
            <a:r>
              <a:rPr lang="en-US" sz="1800" dirty="0"/>
              <a:t> </a:t>
            </a:r>
            <a:r>
              <a:rPr lang="en-US" sz="1800" dirty="0" err="1"/>
              <a:t>Genetica</a:t>
            </a:r>
            <a:r>
              <a:rPr lang="en-US" sz="1800" dirty="0"/>
              <a:t> 64(1-2):73-80. </a:t>
            </a:r>
            <a:endParaRPr lang="fi-FI" sz="1800" dirty="0"/>
          </a:p>
          <a:p>
            <a:endParaRPr lang="en-US" sz="1800" dirty="0"/>
          </a:p>
          <a:p>
            <a:r>
              <a:rPr lang="en-US" sz="1800" dirty="0" err="1"/>
              <a:t>Johanson</a:t>
            </a:r>
            <a:r>
              <a:rPr lang="en-US" sz="1800" dirty="0"/>
              <a:t>, T. 2012. Site index curves for young hybrid larch growing in former farmland in southern Sweden. Forests 3: 723-735 (2012). </a:t>
            </a:r>
          </a:p>
          <a:p>
            <a:endParaRPr lang="en-US" sz="1800" dirty="0"/>
          </a:p>
          <a:p>
            <a:r>
              <a:rPr lang="en-US" sz="1800" dirty="0"/>
              <a:t>Larsson-Stern, M. Larch in Commercial Forestry: A Literature </a:t>
            </a:r>
            <a:r>
              <a:rPr lang="en-US" sz="1800" dirty="0" smtClean="0"/>
              <a:t>Review </a:t>
            </a:r>
            <a:r>
              <a:rPr lang="en-US" sz="1800" dirty="0"/>
              <a:t>to Help Clarify the Potential of Hybrid  Larch (</a:t>
            </a:r>
            <a:r>
              <a:rPr lang="en-US" sz="1800" i="1" dirty="0" err="1"/>
              <a:t>Larix</a:t>
            </a:r>
            <a:r>
              <a:rPr lang="en-US" sz="1800" i="1" dirty="0"/>
              <a:t> × </a:t>
            </a:r>
            <a:r>
              <a:rPr lang="en-US" sz="1800" i="1" dirty="0" err="1"/>
              <a:t>eurolepis</a:t>
            </a:r>
            <a:r>
              <a:rPr lang="en-US" sz="1800" dirty="0"/>
              <a:t> Henry) in Southern  Sweden. Southern Swedish Forest Research Centre </a:t>
            </a:r>
            <a:r>
              <a:rPr lang="en-US" sz="1800" dirty="0" err="1" smtClean="0"/>
              <a:t>Alnarp</a:t>
            </a:r>
            <a:r>
              <a:rPr lang="en-US" sz="1800" dirty="0"/>
              <a:t>, Sweden. 34pp.</a:t>
            </a:r>
          </a:p>
          <a:p>
            <a:endParaRPr lang="en-US" sz="1800" dirty="0"/>
          </a:p>
          <a:p>
            <a:r>
              <a:rPr lang="en-US" sz="1800" dirty="0"/>
              <a:t>Li, R., Weiskittel, A.R., Kershaw Jr, J.A., Dick, A., Seymour, R.S. 2012. Regional stem taper equations for eleven conifer species in the Acadian Region of North America: Development and assessment. Northern Journal of Applied Forestry 29, 5-14.</a:t>
            </a:r>
          </a:p>
          <a:p>
            <a:endParaRPr lang="en-US" sz="1800" dirty="0"/>
          </a:p>
          <a:p>
            <a:r>
              <a:rPr lang="en-US" sz="1800" dirty="0" err="1"/>
              <a:t>Maass</a:t>
            </a:r>
            <a:r>
              <a:rPr lang="en-US" sz="1800" dirty="0"/>
              <a:t>, D. Exotic </a:t>
            </a:r>
            <a:r>
              <a:rPr lang="en-US" sz="1800" dirty="0" smtClean="0"/>
              <a:t>Larch</a:t>
            </a:r>
            <a:r>
              <a:rPr lang="en-US" sz="1800" dirty="0"/>
              <a:t>: </a:t>
            </a:r>
            <a:r>
              <a:rPr lang="en-US" sz="1800" dirty="0" smtClean="0"/>
              <a:t>Not </a:t>
            </a:r>
            <a:r>
              <a:rPr lang="en-US" sz="1800" dirty="0"/>
              <a:t>Y</a:t>
            </a:r>
            <a:r>
              <a:rPr lang="en-US" sz="1800" dirty="0" smtClean="0"/>
              <a:t>our </a:t>
            </a:r>
            <a:r>
              <a:rPr lang="en-US" sz="1800" dirty="0"/>
              <a:t>G</a:t>
            </a:r>
            <a:r>
              <a:rPr lang="en-US" sz="1800" dirty="0" smtClean="0"/>
              <a:t>randfather’s </a:t>
            </a:r>
            <a:r>
              <a:rPr lang="en-US" sz="1800" dirty="0" err="1"/>
              <a:t>H</a:t>
            </a:r>
            <a:r>
              <a:rPr lang="en-US" sz="1800" dirty="0" err="1" smtClean="0"/>
              <a:t>ackmatack</a:t>
            </a:r>
            <a:r>
              <a:rPr lang="en-US" sz="1800" dirty="0"/>
              <a:t>.  Northern Woodlands, Summer 2014.</a:t>
            </a:r>
          </a:p>
          <a:p>
            <a:endParaRPr lang="en-US" sz="1800" dirty="0"/>
          </a:p>
          <a:p>
            <a:r>
              <a:rPr lang="en-US" sz="1800" dirty="0"/>
              <a:t>Sander, H. and A. </a:t>
            </a:r>
            <a:r>
              <a:rPr lang="en-US" sz="1800" dirty="0" err="1"/>
              <a:t>Läänelaid</a:t>
            </a:r>
            <a:r>
              <a:rPr lang="en-US" sz="1800" dirty="0"/>
              <a:t>. 2007. The Dunkeld larch (</a:t>
            </a:r>
            <a:r>
              <a:rPr lang="en-US" sz="1800" i="1" dirty="0" err="1"/>
              <a:t>Larix</a:t>
            </a:r>
            <a:r>
              <a:rPr lang="en-US" sz="1800" i="1" dirty="0"/>
              <a:t> × </a:t>
            </a:r>
            <a:r>
              <a:rPr lang="en-US" sz="1800" i="1" dirty="0" err="1"/>
              <a:t>marschlinsii</a:t>
            </a:r>
            <a:r>
              <a:rPr lang="en-US" sz="1800" i="1" dirty="0"/>
              <a:t> </a:t>
            </a:r>
            <a:r>
              <a:rPr lang="en-US" sz="1800" dirty="0" err="1"/>
              <a:t>Coaz</a:t>
            </a:r>
            <a:r>
              <a:rPr lang="en-US" sz="1800" dirty="0"/>
              <a:t>) in Estonia. </a:t>
            </a:r>
            <a:r>
              <a:rPr lang="en-US" sz="1800" dirty="0" err="1" smtClean="0"/>
              <a:t>Dendrobiology</a:t>
            </a:r>
            <a:r>
              <a:rPr lang="en-US" sz="1800" dirty="0" smtClean="0"/>
              <a:t> </a:t>
            </a:r>
            <a:r>
              <a:rPr lang="en-US" sz="1800" dirty="0"/>
              <a:t>57:73-80</a:t>
            </a:r>
            <a:r>
              <a:rPr lang="en-US" dirty="0"/>
              <a:t>.</a:t>
            </a:r>
          </a:p>
          <a:p>
            <a:endParaRPr lang="en-US" dirty="0"/>
          </a:p>
          <a:p>
            <a:r>
              <a:rPr lang="en-US" sz="1800" dirty="0" smtClean="0"/>
              <a:t>Michael </a:t>
            </a:r>
            <a:r>
              <a:rPr lang="en-US" sz="1800" dirty="0"/>
              <a:t>B. Walters and John P. Gerlach, 2013.  Intraspecific growth and functional leaf trait responses to natural soil resource gradients for conifer species with contrasting leaf habit  Tree Physiology 33, 297–310.</a:t>
            </a:r>
          </a:p>
          <a:p>
            <a:endParaRPr lang="en-US" dirty="0" smtClean="0"/>
          </a:p>
          <a:p>
            <a:endParaRPr lang="en-US" dirty="0"/>
          </a:p>
        </p:txBody>
      </p:sp>
      <p:sp>
        <p:nvSpPr>
          <p:cNvPr id="463" name="Text Placeholder 462"/>
          <p:cNvSpPr>
            <a:spLocks noGrp="1"/>
          </p:cNvSpPr>
          <p:nvPr>
            <p:ph type="body" sz="quarter" idx="30"/>
          </p:nvPr>
        </p:nvSpPr>
        <p:spPr>
          <a:xfrm>
            <a:off x="32919059" y="30057056"/>
            <a:ext cx="10036011" cy="2290864"/>
          </a:xfrm>
        </p:spPr>
        <p:txBody>
          <a:bodyPr/>
          <a:lstStyle/>
          <a:p>
            <a:r>
              <a:rPr lang="en-US" dirty="0"/>
              <a:t>The authors acknowledge Carl Haag for his work in establishing the Chase Stream and other research plots. Also the many landowners for permitting remeasurement visits.</a:t>
            </a:r>
          </a:p>
          <a:p>
            <a:r>
              <a:rPr lang="en-US" dirty="0"/>
              <a:t>Contact: Lloyd </a:t>
            </a:r>
            <a:r>
              <a:rPr lang="en-US" dirty="0" err="1"/>
              <a:t>Irland</a:t>
            </a:r>
            <a:r>
              <a:rPr lang="en-US" dirty="0"/>
              <a:t>, (207) 685-9613, lcirland@gmail.com</a:t>
            </a:r>
          </a:p>
        </p:txBody>
      </p:sp>
      <p:sp>
        <p:nvSpPr>
          <p:cNvPr id="464" name="Text Placeholder 463"/>
          <p:cNvSpPr>
            <a:spLocks noGrp="1"/>
          </p:cNvSpPr>
          <p:nvPr>
            <p:ph type="body" sz="quarter" idx="96"/>
          </p:nvPr>
        </p:nvSpPr>
        <p:spPr>
          <a:xfrm>
            <a:off x="888324" y="15904552"/>
            <a:ext cx="10056813" cy="3477853"/>
          </a:xfrm>
        </p:spPr>
        <p:txBody>
          <a:bodyPr/>
          <a:lstStyle/>
          <a:p>
            <a:r>
              <a:rPr lang="en-US" sz="2800" dirty="0">
                <a:latin typeface="+mn-lt"/>
                <a:cs typeface="+mn-cs"/>
              </a:rPr>
              <a:t>To use re-measured existing stands to examine the economics of growing larches under current conditions.  It has long been observed that larches, both exotic and hybrid, perform extraordinarily well in height and diameter growth.  Yet little formal documentation on planted larches exists. This poster reports summary for 56 remeasured stands in Maine ranging in ages from 15 to 54 years.</a:t>
            </a:r>
          </a:p>
        </p:txBody>
      </p:sp>
      <p:sp>
        <p:nvSpPr>
          <p:cNvPr id="465" name="Text Placeholder 464"/>
          <p:cNvSpPr>
            <a:spLocks noGrp="1"/>
          </p:cNvSpPr>
          <p:nvPr>
            <p:ph type="body" sz="quarter" idx="150"/>
          </p:nvPr>
        </p:nvSpPr>
        <p:spPr>
          <a:xfrm>
            <a:off x="5932593" y="3383947"/>
            <a:ext cx="24209950" cy="1280160"/>
          </a:xfrm>
        </p:spPr>
        <p:txBody>
          <a:bodyPr>
            <a:normAutofit fontScale="40000" lnSpcReduction="20000"/>
          </a:bodyPr>
          <a:lstStyle/>
          <a:p>
            <a:r>
              <a:rPr lang="en-US" dirty="0" smtClean="0"/>
              <a:t>(1) </a:t>
            </a:r>
            <a:r>
              <a:rPr lang="en-US" dirty="0"/>
              <a:t>Independent Consultant, Portland, ME</a:t>
            </a:r>
          </a:p>
          <a:p>
            <a:r>
              <a:rPr lang="en-US" dirty="0" smtClean="0"/>
              <a:t>(2) </a:t>
            </a:r>
            <a:r>
              <a:rPr lang="en-US" dirty="0"/>
              <a:t>Consultant, Wayne, </a:t>
            </a:r>
            <a:r>
              <a:rPr lang="en-US" dirty="0" smtClean="0"/>
              <a:t>ME</a:t>
            </a:r>
          </a:p>
          <a:p>
            <a:r>
              <a:rPr lang="en-US" dirty="0" smtClean="0"/>
              <a:t>(</a:t>
            </a:r>
            <a:r>
              <a:rPr lang="en-US" dirty="0"/>
              <a:t>3) University of Maine, School of Forest Resources, </a:t>
            </a:r>
            <a:r>
              <a:rPr lang="en-US" dirty="0" err="1"/>
              <a:t>Orono</a:t>
            </a:r>
            <a:r>
              <a:rPr lang="en-US" dirty="0"/>
              <a:t>, ME</a:t>
            </a:r>
          </a:p>
          <a:p>
            <a:endParaRPr lang="en-US" dirty="0" smtClean="0"/>
          </a:p>
          <a:p>
            <a:endParaRPr lang="en-US" dirty="0"/>
          </a:p>
          <a:p>
            <a:endParaRPr lang="en-US" dirty="0"/>
          </a:p>
        </p:txBody>
      </p:sp>
      <p:sp>
        <p:nvSpPr>
          <p:cNvPr id="466" name="Text Placeholder 465"/>
          <p:cNvSpPr>
            <a:spLocks noGrp="1"/>
          </p:cNvSpPr>
          <p:nvPr>
            <p:ph type="body" sz="quarter" idx="151"/>
          </p:nvPr>
        </p:nvSpPr>
        <p:spPr>
          <a:xfrm>
            <a:off x="5932593" y="2103787"/>
            <a:ext cx="29010550" cy="1280160"/>
          </a:xfrm>
        </p:spPr>
        <p:txBody>
          <a:bodyPr>
            <a:normAutofit/>
          </a:bodyPr>
          <a:lstStyle/>
          <a:p>
            <a:r>
              <a:rPr lang="en-US" sz="6600" dirty="0" smtClean="0"/>
              <a:t> </a:t>
            </a:r>
            <a:r>
              <a:rPr lang="en-US" sz="6600" dirty="0"/>
              <a:t>D. I. </a:t>
            </a:r>
            <a:r>
              <a:rPr lang="en-US" sz="6600" dirty="0" smtClean="0"/>
              <a:t>Maass</a:t>
            </a:r>
            <a:r>
              <a:rPr lang="en-US" sz="6600" baseline="30000" dirty="0" smtClean="0"/>
              <a:t>1</a:t>
            </a:r>
            <a:r>
              <a:rPr lang="en-US" sz="6600" dirty="0" smtClean="0"/>
              <a:t>, L. C. Irland</a:t>
            </a:r>
            <a:r>
              <a:rPr lang="en-US" sz="6600" baseline="30000" dirty="0" smtClean="0"/>
              <a:t>2</a:t>
            </a:r>
            <a:r>
              <a:rPr lang="en-US" sz="6600" dirty="0" smtClean="0"/>
              <a:t>, B</a:t>
            </a:r>
            <a:r>
              <a:rPr lang="en-US" sz="6600" dirty="0"/>
              <a:t>. E. </a:t>
            </a:r>
            <a:r>
              <a:rPr lang="en-US" sz="6600" dirty="0" smtClean="0"/>
              <a:t>Roth</a:t>
            </a:r>
            <a:r>
              <a:rPr lang="en-US" sz="6600" baseline="30000" dirty="0" smtClean="0"/>
              <a:t>3</a:t>
            </a:r>
            <a:r>
              <a:rPr lang="en-US" sz="6600" dirty="0" smtClean="0"/>
              <a:t> </a:t>
            </a:r>
            <a:endParaRPr lang="en-US" sz="6600" baseline="30000" dirty="0"/>
          </a:p>
        </p:txBody>
      </p:sp>
      <p:sp>
        <p:nvSpPr>
          <p:cNvPr id="467" name="Text Placeholder 466"/>
          <p:cNvSpPr>
            <a:spLocks noGrp="1"/>
          </p:cNvSpPr>
          <p:nvPr>
            <p:ph type="body" sz="quarter" idx="153"/>
          </p:nvPr>
        </p:nvSpPr>
        <p:spPr>
          <a:xfrm>
            <a:off x="3868615" y="465813"/>
            <a:ext cx="33064407" cy="1637973"/>
          </a:xfrm>
        </p:spPr>
        <p:txBody>
          <a:bodyPr>
            <a:normAutofit fontScale="25000" lnSpcReduction="20000"/>
          </a:bodyPr>
          <a:lstStyle/>
          <a:p>
            <a:r>
              <a:rPr lang="en-US" sz="35200" b="1" dirty="0"/>
              <a:t>Smoky Gold: Fast-Growing Larch Plantations in Maine</a:t>
            </a:r>
            <a:endParaRPr lang="en-US" sz="35200" dirty="0"/>
          </a:p>
          <a:p>
            <a:r>
              <a:rPr lang="en-US" dirty="0"/>
              <a:t>															</a:t>
            </a:r>
          </a:p>
        </p:txBody>
      </p:sp>
      <p:grpSp>
        <p:nvGrpSpPr>
          <p:cNvPr id="3" name="Group 2"/>
          <p:cNvGrpSpPr/>
          <p:nvPr/>
        </p:nvGrpSpPr>
        <p:grpSpPr>
          <a:xfrm>
            <a:off x="762000" y="1789476"/>
            <a:ext cx="2222503" cy="2606494"/>
            <a:chOff x="762000" y="742950"/>
            <a:chExt cx="2362200" cy="3105150"/>
          </a:xfrm>
        </p:grpSpPr>
        <p:sp>
          <p:nvSpPr>
            <p:cNvPr id="2" name="Rectangle 1"/>
            <p:cNvSpPr/>
            <p:nvPr/>
          </p:nvSpPr>
          <p:spPr>
            <a:xfrm>
              <a:off x="762000" y="742950"/>
              <a:ext cx="2362200" cy="31051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341" y="915921"/>
              <a:ext cx="2062162" cy="2771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102" name="Picture 6" descr="University of Main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17836" y="1949227"/>
            <a:ext cx="5336338" cy="2024047"/>
          </a:xfrm>
          <a:prstGeom prst="rect">
            <a:avLst/>
          </a:prstGeom>
          <a:noFill/>
          <a:extLst>
            <a:ext uri="{909E8E84-426E-40DD-AFC4-6F175D3DCCD1}">
              <a14:hiddenFill xmlns:a14="http://schemas.microsoft.com/office/drawing/2010/main">
                <a:solidFill>
                  <a:srgbClr val="FFFFFF"/>
                </a:solidFill>
              </a14:hiddenFill>
            </a:ext>
          </a:extLst>
        </p:spPr>
      </p:pic>
      <p:sp>
        <p:nvSpPr>
          <p:cNvPr id="28" name="Text Placeholder 455"/>
          <p:cNvSpPr txBox="1">
            <a:spLocks/>
          </p:cNvSpPr>
          <p:nvPr/>
        </p:nvSpPr>
        <p:spPr>
          <a:xfrm>
            <a:off x="22410739" y="13274581"/>
            <a:ext cx="10048874" cy="1308028"/>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endParaRPr lang="en-US" dirty="0"/>
          </a:p>
          <a:p>
            <a:endParaRPr lang="en-US" dirty="0"/>
          </a:p>
        </p:txBody>
      </p:sp>
      <p:sp>
        <p:nvSpPr>
          <p:cNvPr id="7" name="Rectangle 6"/>
          <p:cNvSpPr/>
          <p:nvPr/>
        </p:nvSpPr>
        <p:spPr>
          <a:xfrm>
            <a:off x="1357483" y="23343274"/>
            <a:ext cx="9145550" cy="477054"/>
          </a:xfrm>
          <a:prstGeom prst="rect">
            <a:avLst/>
          </a:prstGeom>
        </p:spPr>
        <p:txBody>
          <a:bodyPr wrap="square">
            <a:spAutoFit/>
          </a:bodyPr>
          <a:lstStyle/>
          <a:p>
            <a:r>
              <a:rPr lang="en-US" sz="2500" dirty="0">
                <a:latin typeface="Times New Roman" panose="02020603050405020304" pitchFamily="18" charset="0"/>
                <a:cs typeface="Times New Roman" panose="02020603050405020304" pitchFamily="18" charset="0"/>
              </a:rPr>
              <a:t> </a:t>
            </a:r>
          </a:p>
        </p:txBody>
      </p:sp>
      <p:graphicFrame>
        <p:nvGraphicFramePr>
          <p:cNvPr id="34" name="Chart 33"/>
          <p:cNvGraphicFramePr>
            <a:graphicFrameLocks/>
          </p:cNvGraphicFramePr>
          <p:nvPr>
            <p:extLst>
              <p:ext uri="{D42A27DB-BD31-4B8C-83A1-F6EECF244321}">
                <p14:modId xmlns:p14="http://schemas.microsoft.com/office/powerpoint/2010/main" val="1757974730"/>
              </p:ext>
            </p:extLst>
          </p:nvPr>
        </p:nvGraphicFramePr>
        <p:xfrm>
          <a:off x="22737317" y="15115839"/>
          <a:ext cx="9123222" cy="6266373"/>
        </p:xfrm>
        <a:graphic>
          <a:graphicData uri="http://schemas.openxmlformats.org/drawingml/2006/chart">
            <c:chart xmlns:c="http://schemas.openxmlformats.org/drawingml/2006/chart" xmlns:r="http://schemas.openxmlformats.org/officeDocument/2006/relationships" r:id="rId5"/>
          </a:graphicData>
        </a:graphic>
      </p:graphicFrame>
      <p:pic>
        <p:nvPicPr>
          <p:cNvPr id="4105" name="Picture 9" descr="C:\Users\Brian Roth\Downloads\20140914_13254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7427" y="26849405"/>
            <a:ext cx="9013400" cy="5070038"/>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1477427" y="29953012"/>
            <a:ext cx="9145550" cy="507831"/>
          </a:xfrm>
          <a:prstGeom prst="rect">
            <a:avLst/>
          </a:prstGeom>
        </p:spPr>
        <p:txBody>
          <a:bodyPr wrap="square">
            <a:spAutoFit/>
          </a:bodyPr>
          <a:lstStyle/>
          <a:p>
            <a:pPr>
              <a:spcBef>
                <a:spcPct val="20000"/>
              </a:spcBef>
            </a:pPr>
            <a:r>
              <a:rPr lang="en-US" sz="2700" b="1" dirty="0"/>
              <a:t>Black spruce on left and hybrid larch  on right at age 27 years.</a:t>
            </a:r>
          </a:p>
        </p:txBody>
      </p:sp>
      <p:pic>
        <p:nvPicPr>
          <p:cNvPr id="8" name="Picture 7">
            <a:extLst>
              <a:ext uri="{FF2B5EF4-FFF2-40B4-BE49-F238E27FC236}">
                <a16:creationId xmlns="" xmlns:a16="http://schemas.microsoft.com/office/drawing/2014/main" id="{2E38BBE8-284B-4829-B031-94AB0DD399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694523" y="26487134"/>
            <a:ext cx="8766834" cy="4931344"/>
          </a:xfrm>
          <a:prstGeom prst="rect">
            <a:avLst/>
          </a:prstGeom>
        </p:spPr>
      </p:pic>
      <p:pic>
        <p:nvPicPr>
          <p:cNvPr id="10" name="Picture 9">
            <a:extLst>
              <a:ext uri="{FF2B5EF4-FFF2-40B4-BE49-F238E27FC236}">
                <a16:creationId xmlns="" xmlns:a16="http://schemas.microsoft.com/office/drawing/2014/main" id="{D5B40D7F-7F89-4026-9C07-F8CA436E0EFB}"/>
              </a:ext>
            </a:extLst>
          </p:cNvPr>
          <p:cNvPicPr>
            <a:picLocks noChangeAspect="1"/>
          </p:cNvPicPr>
          <p:nvPr/>
        </p:nvPicPr>
        <p:blipFill>
          <a:blip r:embed="rId8"/>
          <a:stretch>
            <a:fillRect/>
          </a:stretch>
        </p:blipFill>
        <p:spPr>
          <a:xfrm>
            <a:off x="1198286" y="19154340"/>
            <a:ext cx="9237638" cy="6737812"/>
          </a:xfrm>
          <a:prstGeom prst="rect">
            <a:avLst/>
          </a:prstGeom>
        </p:spPr>
      </p:pic>
      <p:pic>
        <p:nvPicPr>
          <p:cNvPr id="12" name="Picture 11">
            <a:extLst>
              <a:ext uri="{FF2B5EF4-FFF2-40B4-BE49-F238E27FC236}">
                <a16:creationId xmlns="" xmlns:a16="http://schemas.microsoft.com/office/drawing/2014/main" id="{1BDD5098-65E9-4CDF-B780-5F4C050517A5}"/>
              </a:ext>
            </a:extLst>
          </p:cNvPr>
          <p:cNvPicPr>
            <a:picLocks noChangeAspect="1"/>
          </p:cNvPicPr>
          <p:nvPr/>
        </p:nvPicPr>
        <p:blipFill>
          <a:blip r:embed="rId9"/>
          <a:stretch>
            <a:fillRect/>
          </a:stretch>
        </p:blipFill>
        <p:spPr>
          <a:xfrm>
            <a:off x="11948403" y="17860219"/>
            <a:ext cx="9053768" cy="6603700"/>
          </a:xfrm>
          <a:prstGeom prst="rect">
            <a:avLst/>
          </a:prstGeom>
        </p:spPr>
      </p:pic>
      <p:pic>
        <p:nvPicPr>
          <p:cNvPr id="14" name="Picture 13">
            <a:extLst>
              <a:ext uri="{FF2B5EF4-FFF2-40B4-BE49-F238E27FC236}">
                <a16:creationId xmlns="" xmlns:a16="http://schemas.microsoft.com/office/drawing/2014/main" id="{B7D0F849-11D3-4AC5-B3F0-C2C24ABEEFB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64250" y="351209"/>
            <a:ext cx="2741019" cy="4144826"/>
          </a:xfrm>
          <a:prstGeom prst="rect">
            <a:avLst/>
          </a:prstGeom>
        </p:spPr>
      </p:pic>
      <p:pic>
        <p:nvPicPr>
          <p:cNvPr id="16" name="Picture 15">
            <a:extLst>
              <a:ext uri="{FF2B5EF4-FFF2-40B4-BE49-F238E27FC236}">
                <a16:creationId xmlns="" xmlns:a16="http://schemas.microsoft.com/office/drawing/2014/main" id="{E60A2E8B-1487-40FF-9CCA-4623C600427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170379" y="145849"/>
            <a:ext cx="2762643" cy="4310542"/>
          </a:xfrm>
          <a:prstGeom prst="rect">
            <a:avLst/>
          </a:prstGeom>
        </p:spPr>
      </p:pic>
      <p:pic>
        <p:nvPicPr>
          <p:cNvPr id="18" name="Picture 17">
            <a:extLst>
              <a:ext uri="{FF2B5EF4-FFF2-40B4-BE49-F238E27FC236}">
                <a16:creationId xmlns="" xmlns:a16="http://schemas.microsoft.com/office/drawing/2014/main" id="{58E0F91C-D1BE-40EB-ADC5-179BB7F05DD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616718" y="13962298"/>
            <a:ext cx="2738573" cy="2406904"/>
          </a:xfrm>
          <a:prstGeom prst="rect">
            <a:avLst/>
          </a:prstGeom>
        </p:spPr>
      </p:pic>
      <p:sp>
        <p:nvSpPr>
          <p:cNvPr id="6" name="TextBox 5">
            <a:extLst>
              <a:ext uri="{FF2B5EF4-FFF2-40B4-BE49-F238E27FC236}">
                <a16:creationId xmlns="" xmlns:a16="http://schemas.microsoft.com/office/drawing/2014/main" id="{C1C658B4-6E80-405E-8D06-4ABE4453930D}"/>
              </a:ext>
            </a:extLst>
          </p:cNvPr>
          <p:cNvSpPr txBox="1"/>
          <p:nvPr/>
        </p:nvSpPr>
        <p:spPr>
          <a:xfrm>
            <a:off x="22434710" y="21949514"/>
            <a:ext cx="9406501" cy="3970318"/>
          </a:xfrm>
          <a:prstGeom prst="rect">
            <a:avLst/>
          </a:prstGeom>
          <a:noFill/>
        </p:spPr>
        <p:txBody>
          <a:bodyPr wrap="square" rtlCol="0">
            <a:spAutoFit/>
          </a:bodyPr>
          <a:lstStyle/>
          <a:p>
            <a:pPr>
              <a:spcBef>
                <a:spcPct val="20000"/>
              </a:spcBef>
            </a:pPr>
            <a:r>
              <a:rPr lang="en-US" sz="2800" dirty="0">
                <a:solidFill>
                  <a:schemeClr val="accent5">
                    <a:lumMod val="50000"/>
                  </a:schemeClr>
                </a:solidFill>
              </a:rPr>
              <a:t>Markets for larch vary.  Maine larch has been processed into lumber of very high quality, but only one mill is known to have done this.  Plantations are being cut at young ages for pulpwood.  There is no bulk market, which in fact suits the situation since supply at present is so limited. In other states, larch logs have sold for white [pine prices; in Maine, hemlock prices are more likely.  Larch lumber will be a short production run specialty for some time to come.  Ut its rapid growth can compensate for low stumpage prices.</a:t>
            </a:r>
          </a:p>
        </p:txBody>
      </p:sp>
      <p:sp>
        <p:nvSpPr>
          <p:cNvPr id="11" name="TextBox 10">
            <a:extLst>
              <a:ext uri="{FF2B5EF4-FFF2-40B4-BE49-F238E27FC236}">
                <a16:creationId xmlns="" xmlns:a16="http://schemas.microsoft.com/office/drawing/2014/main" id="{2B551205-B630-4AEF-9B90-67E47D6DC990}"/>
              </a:ext>
            </a:extLst>
          </p:cNvPr>
          <p:cNvSpPr txBox="1"/>
          <p:nvPr/>
        </p:nvSpPr>
        <p:spPr>
          <a:xfrm>
            <a:off x="23004138" y="30270448"/>
            <a:ext cx="8550924" cy="769441"/>
          </a:xfrm>
          <a:prstGeom prst="rect">
            <a:avLst/>
          </a:prstGeom>
          <a:noFill/>
        </p:spPr>
        <p:txBody>
          <a:bodyPr wrap="square" rtlCol="0">
            <a:spAutoFit/>
          </a:bodyPr>
          <a:lstStyle/>
          <a:p>
            <a:r>
              <a:rPr lang="en-US" sz="4400" dirty="0">
                <a:latin typeface="Calibri" panose="020F0502020204030204" pitchFamily="34" charset="0"/>
                <a:cs typeface="Times New Roman" panose="02020603050405020304" pitchFamily="18" charset="0"/>
              </a:rPr>
              <a:t>Larch lumber sawn in Maine</a:t>
            </a:r>
          </a:p>
        </p:txBody>
      </p:sp>
      <p:sp>
        <p:nvSpPr>
          <p:cNvPr id="5" name="TextBox 4"/>
          <p:cNvSpPr txBox="1"/>
          <p:nvPr/>
        </p:nvSpPr>
        <p:spPr>
          <a:xfrm>
            <a:off x="34943143" y="29320597"/>
            <a:ext cx="4902077" cy="661720"/>
          </a:xfrm>
          <a:prstGeom prst="rect">
            <a:avLst/>
          </a:prstGeom>
          <a:noFill/>
        </p:spPr>
        <p:txBody>
          <a:bodyPr wrap="square" rtlCol="0">
            <a:spAutoFit/>
          </a:bodyPr>
          <a:lstStyle/>
          <a:p>
            <a:pPr algn="ctr">
              <a:spcBef>
                <a:spcPct val="20000"/>
              </a:spcBef>
            </a:pPr>
            <a:r>
              <a:rPr lang="en-US" sz="3700" b="1" u="sng" dirty="0">
                <a:solidFill>
                  <a:schemeClr val="accent5">
                    <a:lumMod val="50000"/>
                  </a:schemeClr>
                </a:solidFill>
              </a:rPr>
              <a:t>ACKNOWLEDGEMENTS</a:t>
            </a:r>
          </a:p>
        </p:txBody>
      </p:sp>
      <p:pic>
        <p:nvPicPr>
          <p:cNvPr id="13" name="Picture 12"/>
          <p:cNvPicPr>
            <a:picLocks noChangeAspect="1"/>
          </p:cNvPicPr>
          <p:nvPr/>
        </p:nvPicPr>
        <p:blipFill>
          <a:blip r:embed="rId13"/>
          <a:stretch>
            <a:fillRect/>
          </a:stretch>
        </p:blipFill>
        <p:spPr>
          <a:xfrm>
            <a:off x="12012297" y="25132957"/>
            <a:ext cx="9028605" cy="6285521"/>
          </a:xfrm>
          <a:prstGeom prst="rect">
            <a:avLst/>
          </a:prstGeom>
        </p:spPr>
      </p:pic>
      <p:sp>
        <p:nvSpPr>
          <p:cNvPr id="17" name="Rectangle 16"/>
          <p:cNvSpPr/>
          <p:nvPr/>
        </p:nvSpPr>
        <p:spPr>
          <a:xfrm>
            <a:off x="22641271" y="6126944"/>
            <a:ext cx="9319186" cy="2246769"/>
          </a:xfrm>
          <a:prstGeom prst="rect">
            <a:avLst/>
          </a:prstGeom>
        </p:spPr>
        <p:txBody>
          <a:bodyPr wrap="square">
            <a:spAutoFit/>
          </a:bodyPr>
          <a:lstStyle/>
          <a:p>
            <a:r>
              <a:rPr lang="en-US" sz="2800" dirty="0">
                <a:solidFill>
                  <a:schemeClr val="accent5">
                    <a:lumMod val="50000"/>
                  </a:schemeClr>
                </a:solidFill>
              </a:rPr>
              <a:t>Current observations do not suggest any pest risks that are higher than other species now being planted. The exotics have been seen to reproduce naturally in disturbed areas near the plantations, but if this is seen as a problem it is readily managed. </a:t>
            </a:r>
          </a:p>
        </p:txBody>
      </p:sp>
      <p:sp>
        <p:nvSpPr>
          <p:cNvPr id="19" name="TextBox 18"/>
          <p:cNvSpPr txBox="1"/>
          <p:nvPr/>
        </p:nvSpPr>
        <p:spPr>
          <a:xfrm>
            <a:off x="1477427" y="25994691"/>
            <a:ext cx="8753461" cy="523220"/>
          </a:xfrm>
          <a:prstGeom prst="rect">
            <a:avLst/>
          </a:prstGeom>
          <a:noFill/>
        </p:spPr>
        <p:txBody>
          <a:bodyPr wrap="square" rtlCol="0">
            <a:spAutoFit/>
          </a:bodyPr>
          <a:lstStyle/>
          <a:p>
            <a:r>
              <a:rPr lang="en-US" sz="2800" dirty="0" smtClean="0">
                <a:solidFill>
                  <a:schemeClr val="accent5">
                    <a:lumMod val="50000"/>
                  </a:schemeClr>
                </a:solidFill>
              </a:rPr>
              <a:t>Average heights of larch plantations by age</a:t>
            </a:r>
            <a:endParaRPr lang="en-US" sz="2800" dirty="0">
              <a:solidFill>
                <a:schemeClr val="accent5">
                  <a:lumMod val="50000"/>
                </a:schemeClr>
              </a:solidFill>
            </a:endParaRPr>
          </a:p>
        </p:txBody>
      </p:sp>
      <p:sp>
        <p:nvSpPr>
          <p:cNvPr id="42" name="TextBox 41"/>
          <p:cNvSpPr txBox="1"/>
          <p:nvPr/>
        </p:nvSpPr>
        <p:spPr>
          <a:xfrm>
            <a:off x="12118901" y="24463919"/>
            <a:ext cx="8753461" cy="523220"/>
          </a:xfrm>
          <a:prstGeom prst="rect">
            <a:avLst/>
          </a:prstGeom>
          <a:noFill/>
        </p:spPr>
        <p:txBody>
          <a:bodyPr wrap="square" rtlCol="0">
            <a:spAutoFit/>
          </a:bodyPr>
          <a:lstStyle/>
          <a:p>
            <a:r>
              <a:rPr lang="en-US" sz="2600" dirty="0" smtClean="0">
                <a:solidFill>
                  <a:schemeClr val="accent5">
                    <a:lumMod val="50000"/>
                  </a:schemeClr>
                </a:solidFill>
              </a:rPr>
              <a:t>Average diameters of larch plantations by </a:t>
            </a:r>
            <a:r>
              <a:rPr lang="en-US" sz="2800" dirty="0">
                <a:solidFill>
                  <a:schemeClr val="accent4">
                    <a:lumMod val="50000"/>
                  </a:schemeClr>
                </a:solidFill>
              </a:rPr>
              <a:t>age</a:t>
            </a:r>
            <a:endParaRPr lang="en-US" sz="2800" dirty="0">
              <a:solidFill>
                <a:schemeClr val="accent4">
                  <a:lumMod val="50000"/>
                </a:schemeClr>
              </a:solidFill>
            </a:endParaRPr>
          </a:p>
        </p:txBody>
      </p:sp>
      <p:sp>
        <p:nvSpPr>
          <p:cNvPr id="20" name="Rectangle 19"/>
          <p:cNvSpPr/>
          <p:nvPr/>
        </p:nvSpPr>
        <p:spPr>
          <a:xfrm>
            <a:off x="12012297" y="31418478"/>
            <a:ext cx="7717305" cy="523220"/>
          </a:xfrm>
          <a:prstGeom prst="rect">
            <a:avLst/>
          </a:prstGeom>
        </p:spPr>
        <p:txBody>
          <a:bodyPr wrap="none">
            <a:spAutoFit/>
          </a:bodyPr>
          <a:lstStyle/>
          <a:p>
            <a:r>
              <a:rPr lang="en-US" sz="2800" dirty="0">
                <a:solidFill>
                  <a:schemeClr val="accent5">
                    <a:lumMod val="50000"/>
                  </a:schemeClr>
                </a:solidFill>
              </a:rPr>
              <a:t>Average </a:t>
            </a:r>
            <a:r>
              <a:rPr lang="en-US" sz="2800" dirty="0" smtClean="0">
                <a:solidFill>
                  <a:schemeClr val="accent5">
                    <a:lumMod val="50000"/>
                  </a:schemeClr>
                </a:solidFill>
              </a:rPr>
              <a:t>volume per acre </a:t>
            </a:r>
            <a:r>
              <a:rPr lang="en-US" sz="2800" dirty="0">
                <a:solidFill>
                  <a:schemeClr val="accent5">
                    <a:lumMod val="50000"/>
                  </a:schemeClr>
                </a:solidFill>
              </a:rPr>
              <a:t>of larch plantations by age</a:t>
            </a:r>
            <a:endParaRPr lang="en-US" sz="2800" dirty="0">
              <a:solidFill>
                <a:schemeClr val="accent5">
                  <a:lumMod val="50000"/>
                </a:schemeClr>
              </a:solidFill>
            </a:endParaRPr>
          </a:p>
        </p:txBody>
      </p:sp>
    </p:spTree>
    <p:extLst>
      <p:ext uri="{BB962C8B-B14F-4D97-AF65-F5344CB8AC3E}">
        <p14:creationId xmlns:p14="http://schemas.microsoft.com/office/powerpoint/2010/main" val="3425218134"/>
      </p:ext>
    </p:extLst>
  </p:cSld>
  <p:clrMapOvr>
    <a:masterClrMapping/>
  </p:clrMapOvr>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2845</TotalTime>
  <Words>1344</Words>
  <Application>Microsoft Office PowerPoint</Application>
  <PresentationFormat>Custom</PresentationFormat>
  <Paragraphs>69</Paragraphs>
  <Slides>1</Slides>
  <Notes>1</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Times New Roman</vt:lpstr>
      <vt:lpstr>Trebuchet MS</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David Maass</cp:lastModifiedBy>
  <cp:revision>101</cp:revision>
  <cp:lastPrinted>2018-03-09T19:41:30Z</cp:lastPrinted>
  <dcterms:created xsi:type="dcterms:W3CDTF">2012-02-03T19:11:35Z</dcterms:created>
  <dcterms:modified xsi:type="dcterms:W3CDTF">2018-03-12T13:39:45Z</dcterms:modified>
</cp:coreProperties>
</file>